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354" r:id="rId2"/>
    <p:sldId id="360" r:id="rId3"/>
    <p:sldId id="361" r:id="rId4"/>
    <p:sldId id="362" r:id="rId5"/>
    <p:sldId id="363" r:id="rId6"/>
    <p:sldId id="364" r:id="rId7"/>
    <p:sldId id="365" r:id="rId8"/>
    <p:sldId id="366" r:id="rId9"/>
    <p:sldId id="367" r:id="rId10"/>
    <p:sldId id="368" r:id="rId11"/>
    <p:sldId id="369" r:id="rId12"/>
    <p:sldId id="370" r:id="rId13"/>
    <p:sldId id="371" r:id="rId14"/>
    <p:sldId id="372" r:id="rId15"/>
    <p:sldId id="373" r:id="rId16"/>
    <p:sldId id="374" r:id="rId17"/>
    <p:sldId id="375" r:id="rId18"/>
    <p:sldId id="376" r:id="rId19"/>
    <p:sldId id="377" r:id="rId20"/>
    <p:sldId id="378" r:id="rId21"/>
    <p:sldId id="379" r:id="rId22"/>
    <p:sldId id="380" r:id="rId23"/>
    <p:sldId id="381" r:id="rId24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0" d="100"/>
          <a:sy n="60" d="100"/>
        </p:scale>
        <p:origin x="78" y="10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4DAF8C-0FB1-4EE6-9AEE-C4BCBB69067F}" type="datetimeFigureOut">
              <a:rPr lang="de-DE" smtClean="0"/>
              <a:t>31.01.2024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6100DE-6766-4F87-87ED-F05788BD13F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207088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6100DE-6766-4F87-87ED-F05788BD13F5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912175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AC1454F-9978-C472-8E79-0A43A2C900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880DF6C1-72A6-F49D-9CD0-59D37B2B39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918EBB7-6CCC-EEC7-7CCC-6F6F64DE02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B7086-1F34-411C-BDE9-2578B928D18A}" type="datetimeFigureOut">
              <a:rPr lang="de-DE" smtClean="0"/>
              <a:t>31.01.2024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6ABB32F-AA9F-2000-C476-B5A96BB2CE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5C420F4-FED5-D961-DF1A-18655D2DC9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11D35-E25C-41B3-8AFC-E57F5FFC95A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150832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EBF1BA5-30C0-D2F2-D83B-28C695316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97C960E1-D9FD-CECA-5F84-3CE3058B6E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A22FA3B-1F12-F678-0BAE-39F8A21A3B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B7086-1F34-411C-BDE9-2578B928D18A}" type="datetimeFigureOut">
              <a:rPr lang="de-DE" smtClean="0"/>
              <a:t>31.01.2024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EFB7179-2A99-52F6-778D-6E612DDE6C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F40ED40-90F8-C1D7-CDC1-CF95247164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11D35-E25C-41B3-8AFC-E57F5FFC95A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230156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6261CE67-E76D-7EA0-43EB-61EC6DF6B6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0AF56A85-2CC1-7FE8-F28C-44DB1C2ECA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48985CB-084F-6958-F99A-E37D1AE42F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B7086-1F34-411C-BDE9-2578B928D18A}" type="datetimeFigureOut">
              <a:rPr lang="de-DE" smtClean="0"/>
              <a:t>31.01.2024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2268072-14BD-E3F8-CC10-2F7FDA2DFC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DC5F6BD-A052-9A1B-A80E-2F623DFBE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11D35-E25C-41B3-8AFC-E57F5FFC95A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824032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40F0DCE6-4704-4698-AFAC-D5550CE9FAB0}"/>
              </a:ext>
            </a:extLst>
          </p:cNvPr>
          <p:cNvSpPr/>
          <p:nvPr/>
        </p:nvSpPr>
        <p:spPr>
          <a:xfrm>
            <a:off x="0" y="6390000"/>
            <a:ext cx="12192000" cy="108000"/>
          </a:xfrm>
          <a:prstGeom prst="rect">
            <a:avLst/>
          </a:prstGeom>
          <a:solidFill>
            <a:srgbClr val="F39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6A57821-2480-43F4-BA34-F510B1752C1A}"/>
              </a:ext>
            </a:extLst>
          </p:cNvPr>
          <p:cNvSpPr/>
          <p:nvPr/>
        </p:nvSpPr>
        <p:spPr>
          <a:xfrm>
            <a:off x="0" y="6498000"/>
            <a:ext cx="12192000" cy="360000"/>
          </a:xfrm>
          <a:prstGeom prst="rect">
            <a:avLst/>
          </a:prstGeom>
          <a:solidFill>
            <a:srgbClr val="C05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8FF7A7-217D-4037-8041-FF118C4E3B0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88000"/>
            <a:ext cx="9144000" cy="5202000"/>
          </a:xfrm>
          <a:prstGeom prst="rect">
            <a:avLst/>
          </a:prstGeom>
        </p:spPr>
        <p:txBody>
          <a:bodyPr anchor="ctr"/>
          <a:lstStyle>
            <a:lvl1pPr algn="ctr">
              <a:defRPr sz="8000">
                <a:latin typeface="+mj-lt"/>
              </a:defRPr>
            </a:lvl1pPr>
          </a:lstStyle>
          <a:p>
            <a:r>
              <a:rPr lang="de-DE" noProof="0"/>
              <a:t>Titel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35C78D-723E-4EA3-B177-8B35F03BB5F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0000" y="6498000"/>
            <a:ext cx="2743200" cy="360000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r>
              <a:rPr lang="de-DE"/>
              <a:t>9. Januar 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9BECB7-C809-4BFC-92CA-8D84979918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8000"/>
            <a:ext cx="4114800" cy="360000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r>
              <a:rPr lang="de-DE"/>
              <a:t>Philipp Weber &amp; Nick Schreiber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A86616-2F1A-4697-ACAA-6732B5F02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0000" y="6498000"/>
            <a:ext cx="2743200" cy="360000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fld id="{629E1D32-139B-4C55-A3C3-B5F4791988C6}" type="slidenum">
              <a:rPr lang="de-DE" smtClean="0"/>
              <a:pPr/>
              <a:t>‹Nr.›</a:t>
            </a:fld>
            <a:endParaRPr lang="de-DE"/>
          </a:p>
        </p:txBody>
      </p:sp>
      <p:pic>
        <p:nvPicPr>
          <p:cNvPr id="14" name="Content Placeholder 10">
            <a:extLst>
              <a:ext uri="{FF2B5EF4-FFF2-40B4-BE49-F238E27FC236}">
                <a16:creationId xmlns:a16="http://schemas.microsoft.com/office/drawing/2014/main" id="{7FFBEEBE-E833-4093-B5D4-010B51F5F2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50000" y="126000"/>
            <a:ext cx="2614736" cy="828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B7E58BB-6C62-4607-90F7-E801B9DEAD0F}"/>
              </a:ext>
            </a:extLst>
          </p:cNvPr>
          <p:cNvSpPr/>
          <p:nvPr/>
        </p:nvSpPr>
        <p:spPr>
          <a:xfrm>
            <a:off x="0" y="1080000"/>
            <a:ext cx="12192000" cy="108000"/>
          </a:xfrm>
          <a:prstGeom prst="rect">
            <a:avLst/>
          </a:prstGeom>
          <a:solidFill>
            <a:srgbClr val="F39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069404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80DD49D2-B83E-448E-9DF3-872A88F38C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0000" y="0"/>
            <a:ext cx="8604000" cy="1080000"/>
          </a:xfrm>
          <a:prstGeom prst="rect">
            <a:avLst/>
          </a:prstGeom>
        </p:spPr>
        <p:txBody>
          <a:bodyPr lIns="90000"/>
          <a:lstStyle>
            <a:lvl1pPr>
              <a:defRPr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de-DE" noProof="0"/>
              <a:t>Titel</a:t>
            </a:r>
          </a:p>
        </p:txBody>
      </p:sp>
      <p:pic>
        <p:nvPicPr>
          <p:cNvPr id="16" name="Content Placeholder 10">
            <a:extLst>
              <a:ext uri="{FF2B5EF4-FFF2-40B4-BE49-F238E27FC236}">
                <a16:creationId xmlns:a16="http://schemas.microsoft.com/office/drawing/2014/main" id="{6F30BBF2-522D-44F7-9658-2515B490CC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50000" y="126000"/>
            <a:ext cx="2614736" cy="8280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E77D921A-4953-4BFB-88AF-6678A997F71B}"/>
              </a:ext>
            </a:extLst>
          </p:cNvPr>
          <p:cNvSpPr/>
          <p:nvPr/>
        </p:nvSpPr>
        <p:spPr>
          <a:xfrm>
            <a:off x="0" y="1080000"/>
            <a:ext cx="12192000" cy="108000"/>
          </a:xfrm>
          <a:prstGeom prst="rect">
            <a:avLst/>
          </a:prstGeom>
          <a:solidFill>
            <a:srgbClr val="F39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0679F7B-1165-4EC7-BEB0-2247C5E7A8BE}"/>
              </a:ext>
            </a:extLst>
          </p:cNvPr>
          <p:cNvSpPr/>
          <p:nvPr/>
        </p:nvSpPr>
        <p:spPr>
          <a:xfrm>
            <a:off x="0" y="6498000"/>
            <a:ext cx="12192000" cy="360000"/>
          </a:xfrm>
          <a:prstGeom prst="rect">
            <a:avLst/>
          </a:prstGeom>
          <a:solidFill>
            <a:srgbClr val="C05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997FBDA-5142-4492-BEF5-6D735F600CE3}"/>
              </a:ext>
            </a:extLst>
          </p:cNvPr>
          <p:cNvSpPr/>
          <p:nvPr/>
        </p:nvSpPr>
        <p:spPr>
          <a:xfrm>
            <a:off x="0" y="6390000"/>
            <a:ext cx="12192000" cy="108000"/>
          </a:xfrm>
          <a:prstGeom prst="rect">
            <a:avLst/>
          </a:prstGeom>
          <a:solidFill>
            <a:srgbClr val="F39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Footer Placeholder 11">
            <a:extLst>
              <a:ext uri="{FF2B5EF4-FFF2-40B4-BE49-F238E27FC236}">
                <a16:creationId xmlns:a16="http://schemas.microsoft.com/office/drawing/2014/main" id="{331C70D9-0380-4395-83F4-C8C3137561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8000"/>
            <a:ext cx="4114800" cy="360000"/>
          </a:xfrm>
          <a:prstGeom prst="rect">
            <a:avLst/>
          </a:prstGeom>
        </p:spPr>
        <p:txBody>
          <a:bodyPr/>
          <a:lstStyle/>
          <a:p>
            <a:r>
              <a:rPr lang="de-DE" sz="1600">
                <a:solidFill>
                  <a:schemeClr val="bg1"/>
                </a:solidFill>
              </a:rPr>
              <a:t>Philipp Weber &amp; Nick Schreiber</a:t>
            </a:r>
          </a:p>
        </p:txBody>
      </p:sp>
      <p:sp>
        <p:nvSpPr>
          <p:cNvPr id="21" name="Slide Number Placeholder 12">
            <a:extLst>
              <a:ext uri="{FF2B5EF4-FFF2-40B4-BE49-F238E27FC236}">
                <a16:creationId xmlns:a16="http://schemas.microsoft.com/office/drawing/2014/main" id="{C464783D-55B4-4438-9A2C-C4271CAE03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0000" y="6498000"/>
            <a:ext cx="2743200" cy="360000"/>
          </a:xfrm>
          <a:prstGeom prst="rect">
            <a:avLst/>
          </a:prstGeom>
        </p:spPr>
        <p:txBody>
          <a:bodyPr anchor="ctr"/>
          <a:lstStyle/>
          <a:p>
            <a:fld id="{629E1D32-139B-4C55-A3C3-B5F4791988C6}" type="slidenum">
              <a:rPr lang="de-DE" sz="1600" smtClean="0">
                <a:solidFill>
                  <a:schemeClr val="bg1"/>
                </a:solidFill>
              </a:rPr>
              <a:t>‹Nr.›</a:t>
            </a:fld>
            <a:endParaRPr lang="de-DE" sz="1600">
              <a:solidFill>
                <a:schemeClr val="bg1"/>
              </a:solidFill>
            </a:endParaRPr>
          </a:p>
        </p:txBody>
      </p:sp>
      <p:sp>
        <p:nvSpPr>
          <p:cNvPr id="22" name="Date Placeholder 13">
            <a:extLst>
              <a:ext uri="{FF2B5EF4-FFF2-40B4-BE49-F238E27FC236}">
                <a16:creationId xmlns:a16="http://schemas.microsoft.com/office/drawing/2014/main" id="{050DCAAF-AB29-4DBF-85D7-39110698801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0000" y="6498000"/>
            <a:ext cx="2743200" cy="360000"/>
          </a:xfrm>
          <a:prstGeom prst="rect">
            <a:avLst/>
          </a:prstGeom>
        </p:spPr>
        <p:txBody>
          <a:bodyPr/>
          <a:lstStyle/>
          <a:p>
            <a:r>
              <a:rPr lang="de-DE" sz="1600">
                <a:solidFill>
                  <a:schemeClr val="bg1"/>
                </a:solidFill>
              </a:rPr>
              <a:t>9. Januar 2023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DB5D2449-11E7-4DCA-ABA6-C2D2EA3802F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20000" y="1908000"/>
            <a:ext cx="10753200" cy="3762000"/>
          </a:xfrm>
        </p:spPr>
        <p:txBody>
          <a:bodyPr anchor="t"/>
          <a:lstStyle>
            <a:lvl1pPr marL="342900" indent="-342900">
              <a:lnSpc>
                <a:spcPct val="2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800" b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noProof="0"/>
              <a:t>Text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E7833A66-E003-4CC9-A1D2-83A9DA4CFBD9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162002" y="5670000"/>
            <a:ext cx="6030000" cy="720000"/>
          </a:xfrm>
        </p:spPr>
        <p:txBody>
          <a:bodyPr lIns="0" tIns="0" rIns="126000" bIns="0" anchor="b" anchorCtr="0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noProof="0"/>
              <a:t>Quelle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A1D0FF27-1B4E-4786-9140-FE7CC4E56DE4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0" y="5670000"/>
            <a:ext cx="6030000" cy="720000"/>
          </a:xfrm>
        </p:spPr>
        <p:txBody>
          <a:bodyPr lIns="0" tIns="0" rIns="126000" bIns="0" anchor="b" anchorCtr="0">
            <a:normAutofit/>
          </a:bodyPr>
          <a:lstStyle>
            <a:lvl1pPr marL="10800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noProof="0"/>
              <a:t>Quelle</a:t>
            </a:r>
          </a:p>
        </p:txBody>
      </p:sp>
    </p:spTree>
    <p:extLst>
      <p:ext uri="{BB962C8B-B14F-4D97-AF65-F5344CB8AC3E}">
        <p14:creationId xmlns:p14="http://schemas.microsoft.com/office/powerpoint/2010/main" val="32675782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E87FF4-29D4-557C-53CE-AE5CBC7CF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C20D9B8-94D3-E3EB-3E3C-6BE1BB9760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DA11FA2-A036-36E0-3FB9-A0537C59E1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B7086-1F34-411C-BDE9-2578B928D18A}" type="datetimeFigureOut">
              <a:rPr lang="de-DE" smtClean="0"/>
              <a:t>31.01.2024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873C23F-44F7-C36B-359B-ACD5B177F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A7E9387-7B5F-84D5-F7C9-A744938DB2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11D35-E25C-41B3-8AFC-E57F5FFC95A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22080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274A73-1B3A-55BE-6F53-8B66789E27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1FCA6B6-3EC2-C4DA-B532-B89B23D5EF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A69B657-E880-41AE-90DD-88E68BBE8A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B7086-1F34-411C-BDE9-2578B928D18A}" type="datetimeFigureOut">
              <a:rPr lang="de-DE" smtClean="0"/>
              <a:t>31.01.2024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D66220C-6DBB-473A-0F32-23EC1A1BDC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7DD9916-E76A-610C-9DF3-A186CFDF6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11D35-E25C-41B3-8AFC-E57F5FFC95A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962566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266B87A-A4C6-70C7-8967-B90B0B4F4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85E1E53-45BA-67A9-9C7E-C07AB753F3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406728C-4B29-E0A8-D998-21B5F413A6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38A33D4-5D7E-2046-DC54-2961B46D0D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B7086-1F34-411C-BDE9-2578B928D18A}" type="datetimeFigureOut">
              <a:rPr lang="de-DE" smtClean="0"/>
              <a:t>31.01.2024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986C397-40A7-39A9-2660-24EA4E72B2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B6E0896-CE1A-89B5-5D7D-43690380C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11D35-E25C-41B3-8AFC-E57F5FFC95A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900192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D7971A3-C3DD-266F-78DA-DBBB9A952E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26FAED0-14D1-0F46-E76E-EC8D389B59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8227D09-DBA2-945E-033F-169955429D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278D6207-4CE1-4660-CA7D-B61B279B034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DE400294-35D9-09B4-ECCF-222D97CB7DF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C85A0100-A2DA-D15E-458C-2BC0A6579D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B7086-1F34-411C-BDE9-2578B928D18A}" type="datetimeFigureOut">
              <a:rPr lang="de-DE" smtClean="0"/>
              <a:t>31.01.2024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78B39657-EC38-055D-ABAF-FE75C8654C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30FDEF95-F60F-0923-1106-14015E07DD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11D35-E25C-41B3-8AFC-E57F5FFC95A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34332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3D463D-57D3-7272-4803-EF092030B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294D66A-DF02-CB42-64D0-EAE2875BEF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B7086-1F34-411C-BDE9-2578B928D18A}" type="datetimeFigureOut">
              <a:rPr lang="de-DE" smtClean="0"/>
              <a:t>31.01.2024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D684A43-B765-86BC-EF40-92CB5482F3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A4E00AF-8729-32E6-6A5B-0E3607FA1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11D35-E25C-41B3-8AFC-E57F5FFC95A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862631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4F106414-32F7-B2B8-8A58-8A2FD92B9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B7086-1F34-411C-BDE9-2578B928D18A}" type="datetimeFigureOut">
              <a:rPr lang="de-DE" smtClean="0"/>
              <a:t>31.01.2024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EFEA1026-6415-DBA7-4D26-A64FD9FAAE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6142947-B619-873A-6CE8-A89F1103B2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11D35-E25C-41B3-8AFC-E57F5FFC95A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020899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3D7077-262C-0C43-2605-A237B837F3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8FC1BD8-C0CF-E93A-8E92-8574D3E4AD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2B912AB-89C9-BC9F-411F-A139CDB639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766C0C1-5A09-D242-1E89-170EDEE1D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B7086-1F34-411C-BDE9-2578B928D18A}" type="datetimeFigureOut">
              <a:rPr lang="de-DE" smtClean="0"/>
              <a:t>31.01.2024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258DA56-C898-FAA0-4970-A415E8222B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241879D-CB5F-365E-6A7A-391F8CABBC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11D35-E25C-41B3-8AFC-E57F5FFC95A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684023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B571DB9-FD29-B258-8243-43BF6D9FC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2378F609-3FE3-7698-0F0E-4CD28643A63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C67C25F-E1EE-C917-F379-8432D8544A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26BEC26-9469-8464-9C93-8DC9C9BDB8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B7086-1F34-411C-BDE9-2578B928D18A}" type="datetimeFigureOut">
              <a:rPr lang="de-DE" smtClean="0"/>
              <a:t>31.01.2024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AF01298-FD04-41B3-7230-B1A3BD798F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618E3E9-D7D6-D1D5-AF62-7A6D70AA5D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11D35-E25C-41B3-8AFC-E57F5FFC95A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968555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8CA0E730-13AC-47EE-C04F-852624439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B7EF12B-48C5-AB3E-77AD-CD37327293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BE5B3A4-9F25-2429-242C-7DE5D68F01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7B7086-1F34-411C-BDE9-2578B928D18A}" type="datetimeFigureOut">
              <a:rPr lang="de-DE" smtClean="0"/>
              <a:t>31.01.2024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3911833-BEAF-7CA0-D8DD-87A7CF94FF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40ED116-AAA1-A919-8620-BCDB3EF0A4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B11D35-E25C-41B3-8AFC-E57F5FFC95A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171106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0C873B-A78B-6473-AFDD-4170005426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6448" y="1188000"/>
            <a:ext cx="11119104" cy="5202000"/>
          </a:xfrm>
        </p:spPr>
        <p:txBody>
          <a:bodyPr>
            <a:normAutofit/>
          </a:bodyPr>
          <a:lstStyle/>
          <a:p>
            <a:r>
              <a:rPr lang="de-DE" sz="6600" b="1" dirty="0"/>
              <a:t>Vergleich verlustfreier Datenkompressionsverfahren auf Bilddaten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072E4A4-7F9E-DDFA-9ED2-F13FA24F2C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de-DE" dirty="0"/>
              <a:t>13. Februar 2024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A7035B9-B846-3CB4-E69A-2FB0C064D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de-DE" dirty="0"/>
              <a:t>Nick Schreiber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EA63CD6-060F-6B09-870D-6E56DEF8C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629E1D32-139B-4C55-A3C3-B5F4791988C6}" type="slidenum">
              <a:rPr lang="de-DE" smtClean="0"/>
              <a:pPr algn="ctr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905449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105E096-61D8-277E-E40F-F00CC0156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Praktischer Versuch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997C790-2A39-F01F-2DD4-0A1924ADB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de-DE" sz="1600" dirty="0">
                <a:solidFill>
                  <a:schemeClr val="bg1"/>
                </a:solidFill>
              </a:rPr>
              <a:t>Nick Schreiber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56FA087-1461-90E2-FE36-B9A78A35E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629E1D32-139B-4C55-A3C3-B5F4791988C6}" type="slidenum">
              <a:rPr lang="de-DE" sz="1600" smtClean="0">
                <a:solidFill>
                  <a:schemeClr val="bg1"/>
                </a:solidFill>
              </a:rPr>
              <a:pPr algn="ctr"/>
              <a:t>10</a:t>
            </a:fld>
            <a:endParaRPr lang="de-DE" sz="1600" dirty="0">
              <a:solidFill>
                <a:schemeClr val="bg1"/>
              </a:solidFill>
            </a:endParaRP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FD36EAE-1EDB-C4DD-EF9E-F0191E5578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de-DE" sz="1600" dirty="0">
                <a:solidFill>
                  <a:schemeClr val="bg1"/>
                </a:solidFill>
              </a:rPr>
              <a:t>13. Februar 2024</a:t>
            </a:r>
          </a:p>
        </p:txBody>
      </p:sp>
      <p:pic>
        <p:nvPicPr>
          <p:cNvPr id="8" name="Grafik 7" descr="Ein Bild, das Text, Screenshot, Cartoon, Grafikdesign enthält.&#10;&#10;Automatisch generierte Beschreibung">
            <a:extLst>
              <a:ext uri="{FF2B5EF4-FFF2-40B4-BE49-F238E27FC236}">
                <a16:creationId xmlns:a16="http://schemas.microsoft.com/office/drawing/2014/main" id="{2A27DE45-EB24-4718-11D0-FD0BC7CF99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1621914"/>
            <a:ext cx="10689333" cy="445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3594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105E096-61D8-277E-E40F-F00CC0156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Algorithmen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997C790-2A39-F01F-2DD4-0A1924ADB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de-DE" sz="1600" dirty="0">
                <a:solidFill>
                  <a:schemeClr val="bg1"/>
                </a:solidFill>
              </a:rPr>
              <a:t>Nick Schreiber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56FA087-1461-90E2-FE36-B9A78A35E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629E1D32-139B-4C55-A3C3-B5F4791988C6}" type="slidenum">
              <a:rPr lang="de-DE" sz="1600" smtClean="0">
                <a:solidFill>
                  <a:schemeClr val="bg1"/>
                </a:solidFill>
              </a:rPr>
              <a:pPr algn="ctr"/>
              <a:t>11</a:t>
            </a:fld>
            <a:endParaRPr lang="de-DE" sz="1600" dirty="0">
              <a:solidFill>
                <a:schemeClr val="bg1"/>
              </a:solidFill>
            </a:endParaRP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FD36EAE-1EDB-C4DD-EF9E-F0191E5578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de-DE" sz="1600" dirty="0">
                <a:solidFill>
                  <a:schemeClr val="bg1"/>
                </a:solidFill>
              </a:rPr>
              <a:t>13. Februar 2024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3B8B1E68-24DD-AB57-EB86-72432392D9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9400" y="1463040"/>
            <a:ext cx="10753200" cy="4672584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de-DE" dirty="0"/>
              <a:t>Tabelle (Basic Informationen)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de-DE" dirty="0"/>
              <a:t>Besonderheiten bei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21641562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105E096-61D8-277E-E40F-F00CC0156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Kompressionsraten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997C790-2A39-F01F-2DD4-0A1924ADB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de-DE" sz="1600" dirty="0">
                <a:solidFill>
                  <a:schemeClr val="bg1"/>
                </a:solidFill>
              </a:rPr>
              <a:t>Nick Schreiber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56FA087-1461-90E2-FE36-B9A78A35E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629E1D32-139B-4C55-A3C3-B5F4791988C6}" type="slidenum">
              <a:rPr lang="de-DE" sz="1600" smtClean="0">
                <a:solidFill>
                  <a:schemeClr val="bg1"/>
                </a:solidFill>
              </a:rPr>
              <a:pPr algn="ctr"/>
              <a:t>12</a:t>
            </a:fld>
            <a:endParaRPr lang="de-DE" sz="1600" dirty="0">
              <a:solidFill>
                <a:schemeClr val="bg1"/>
              </a:solidFill>
            </a:endParaRP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FD36EAE-1EDB-C4DD-EF9E-F0191E5578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de-DE" sz="1600" dirty="0">
                <a:solidFill>
                  <a:schemeClr val="bg1"/>
                </a:solidFill>
              </a:rPr>
              <a:t>13. Februar 2024</a:t>
            </a:r>
          </a:p>
        </p:txBody>
      </p:sp>
      <p:pic>
        <p:nvPicPr>
          <p:cNvPr id="8" name="Grafik 7" descr="Ein Bild, das Text, Screenshot, Zahl, Schrift enthält.&#10;&#10;Automatisch generierte Beschreibung">
            <a:extLst>
              <a:ext uri="{FF2B5EF4-FFF2-40B4-BE49-F238E27FC236}">
                <a16:creationId xmlns:a16="http://schemas.microsoft.com/office/drawing/2014/main" id="{259F1BB8-E173-EA19-1D4C-E56769ACF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286" y="1946493"/>
            <a:ext cx="11036314" cy="3705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5249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105E096-61D8-277E-E40F-F00CC0156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Kompressionszeiten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997C790-2A39-F01F-2DD4-0A1924ADB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de-DE" sz="1600" dirty="0">
                <a:solidFill>
                  <a:schemeClr val="bg1"/>
                </a:solidFill>
              </a:rPr>
              <a:t>Nick Schreiber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56FA087-1461-90E2-FE36-B9A78A35E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629E1D32-139B-4C55-A3C3-B5F4791988C6}" type="slidenum">
              <a:rPr lang="de-DE" sz="1600" smtClean="0">
                <a:solidFill>
                  <a:schemeClr val="bg1"/>
                </a:solidFill>
              </a:rPr>
              <a:pPr algn="ctr"/>
              <a:t>13</a:t>
            </a:fld>
            <a:endParaRPr lang="de-DE" sz="1600" dirty="0">
              <a:solidFill>
                <a:schemeClr val="bg1"/>
              </a:solidFill>
            </a:endParaRP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FD36EAE-1EDB-C4DD-EF9E-F0191E5578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de-DE" sz="1600" dirty="0">
                <a:solidFill>
                  <a:schemeClr val="bg1"/>
                </a:solidFill>
              </a:rPr>
              <a:t>13. Februar 2024</a:t>
            </a:r>
          </a:p>
        </p:txBody>
      </p:sp>
      <p:pic>
        <p:nvPicPr>
          <p:cNvPr id="8" name="Grafik 7" descr="Ein Bild, das Text, Screenshot, Zahl, Schrift enthält.&#10;&#10;Automatisch generierte Beschreibung">
            <a:extLst>
              <a:ext uri="{FF2B5EF4-FFF2-40B4-BE49-F238E27FC236}">
                <a16:creationId xmlns:a16="http://schemas.microsoft.com/office/drawing/2014/main" id="{958A8B9E-2DEF-EF86-102E-FA2958C6C3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400" y="2017522"/>
            <a:ext cx="11473200" cy="3779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0576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105E096-61D8-277E-E40F-F00CC0156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Dekompressionszeiten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997C790-2A39-F01F-2DD4-0A1924ADB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de-DE" sz="1600" dirty="0">
                <a:solidFill>
                  <a:schemeClr val="bg1"/>
                </a:solidFill>
              </a:rPr>
              <a:t>Nick Schreiber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56FA087-1461-90E2-FE36-B9A78A35E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629E1D32-139B-4C55-A3C3-B5F4791988C6}" type="slidenum">
              <a:rPr lang="de-DE" sz="1600" smtClean="0">
                <a:solidFill>
                  <a:schemeClr val="bg1"/>
                </a:solidFill>
              </a:rPr>
              <a:pPr algn="ctr"/>
              <a:t>14</a:t>
            </a:fld>
            <a:endParaRPr lang="de-DE" sz="1600" dirty="0">
              <a:solidFill>
                <a:schemeClr val="bg1"/>
              </a:solidFill>
            </a:endParaRP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FD36EAE-1EDB-C4DD-EF9E-F0191E5578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de-DE" sz="1600" dirty="0">
                <a:solidFill>
                  <a:schemeClr val="bg1"/>
                </a:solidFill>
              </a:rPr>
              <a:t>13. Februar 2024</a:t>
            </a:r>
          </a:p>
        </p:txBody>
      </p:sp>
      <p:pic>
        <p:nvPicPr>
          <p:cNvPr id="8" name="Grafik 7" descr="Ein Bild, das Text, Screenshot, Zahl, Schrift enthält.&#10;&#10;Automatisch generierte Beschreibung">
            <a:extLst>
              <a:ext uri="{FF2B5EF4-FFF2-40B4-BE49-F238E27FC236}">
                <a16:creationId xmlns:a16="http://schemas.microsoft.com/office/drawing/2014/main" id="{04FC5AED-21C4-FCCC-CB78-4A58CA1A5B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907" y="1592455"/>
            <a:ext cx="11676185" cy="3673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3592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105E096-61D8-277E-E40F-F00CC0156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Fazit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997C790-2A39-F01F-2DD4-0A1924ADB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de-DE" sz="1600" dirty="0">
                <a:solidFill>
                  <a:schemeClr val="bg1"/>
                </a:solidFill>
              </a:rPr>
              <a:t>Nick Schreiber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56FA087-1461-90E2-FE36-B9A78A35E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629E1D32-139B-4C55-A3C3-B5F4791988C6}" type="slidenum">
              <a:rPr lang="de-DE" sz="1600" smtClean="0">
                <a:solidFill>
                  <a:schemeClr val="bg1"/>
                </a:solidFill>
              </a:rPr>
              <a:pPr algn="ctr"/>
              <a:t>15</a:t>
            </a:fld>
            <a:endParaRPr lang="de-DE" sz="1600" dirty="0">
              <a:solidFill>
                <a:schemeClr val="bg1"/>
              </a:solidFill>
            </a:endParaRP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FD36EAE-1EDB-C4DD-EF9E-F0191E5578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de-DE" sz="1600" dirty="0">
                <a:solidFill>
                  <a:schemeClr val="bg1"/>
                </a:solidFill>
              </a:rPr>
              <a:t>13. Februar 2024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3B8B1E68-24DD-AB57-EB86-72432392D9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9400" y="1463040"/>
            <a:ext cx="10753200" cy="4672584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768982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105E096-61D8-277E-E40F-F00CC0156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Title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997C790-2A39-F01F-2DD4-0A1924ADB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de-DE" sz="1600" dirty="0">
                <a:solidFill>
                  <a:schemeClr val="bg1"/>
                </a:solidFill>
              </a:rPr>
              <a:t>Nick Schreiber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56FA087-1461-90E2-FE36-B9A78A35E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629E1D32-139B-4C55-A3C3-B5F4791988C6}" type="slidenum">
              <a:rPr lang="de-DE" sz="1600" smtClean="0">
                <a:solidFill>
                  <a:schemeClr val="bg1"/>
                </a:solidFill>
              </a:rPr>
              <a:pPr algn="ctr"/>
              <a:t>16</a:t>
            </a:fld>
            <a:endParaRPr lang="de-DE" sz="1600" dirty="0">
              <a:solidFill>
                <a:schemeClr val="bg1"/>
              </a:solidFill>
            </a:endParaRP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FD36EAE-1EDB-C4DD-EF9E-F0191E5578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de-DE" sz="1600" dirty="0">
                <a:solidFill>
                  <a:schemeClr val="bg1"/>
                </a:solidFill>
              </a:rPr>
              <a:t>13. Februar 2024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3B8B1E68-24DD-AB57-EB86-72432392D9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9400" y="1463040"/>
            <a:ext cx="10753200" cy="4672584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757201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105E096-61D8-277E-E40F-F00CC0156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Title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997C790-2A39-F01F-2DD4-0A1924ADB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de-DE" sz="1600" dirty="0">
                <a:solidFill>
                  <a:schemeClr val="bg1"/>
                </a:solidFill>
              </a:rPr>
              <a:t>Nick Schreiber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56FA087-1461-90E2-FE36-B9A78A35E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629E1D32-139B-4C55-A3C3-B5F4791988C6}" type="slidenum">
              <a:rPr lang="de-DE" sz="1600" smtClean="0">
                <a:solidFill>
                  <a:schemeClr val="bg1"/>
                </a:solidFill>
              </a:rPr>
              <a:pPr algn="ctr"/>
              <a:t>17</a:t>
            </a:fld>
            <a:endParaRPr lang="de-DE" sz="1600" dirty="0">
              <a:solidFill>
                <a:schemeClr val="bg1"/>
              </a:solidFill>
            </a:endParaRP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FD36EAE-1EDB-C4DD-EF9E-F0191E5578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de-DE" sz="1600" dirty="0">
                <a:solidFill>
                  <a:schemeClr val="bg1"/>
                </a:solidFill>
              </a:rPr>
              <a:t>13. Februar 2024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3B8B1E68-24DD-AB57-EB86-72432392D9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9400" y="1463040"/>
            <a:ext cx="10753200" cy="4672584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522336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105E096-61D8-277E-E40F-F00CC0156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Title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997C790-2A39-F01F-2DD4-0A1924ADB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de-DE" sz="1600" dirty="0">
                <a:solidFill>
                  <a:schemeClr val="bg1"/>
                </a:solidFill>
              </a:rPr>
              <a:t>Nick Schreiber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56FA087-1461-90E2-FE36-B9A78A35E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629E1D32-139B-4C55-A3C3-B5F4791988C6}" type="slidenum">
              <a:rPr lang="de-DE" sz="1600" smtClean="0">
                <a:solidFill>
                  <a:schemeClr val="bg1"/>
                </a:solidFill>
              </a:rPr>
              <a:pPr algn="ctr"/>
              <a:t>18</a:t>
            </a:fld>
            <a:endParaRPr lang="de-DE" sz="1600" dirty="0">
              <a:solidFill>
                <a:schemeClr val="bg1"/>
              </a:solidFill>
            </a:endParaRP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FD36EAE-1EDB-C4DD-EF9E-F0191E5578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de-DE" sz="1600" dirty="0">
                <a:solidFill>
                  <a:schemeClr val="bg1"/>
                </a:solidFill>
              </a:rPr>
              <a:t>13. Februar 2024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3B8B1E68-24DD-AB57-EB86-72432392D9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9400" y="1463040"/>
            <a:ext cx="10753200" cy="4672584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387458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105E096-61D8-277E-E40F-F00CC0156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Title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997C790-2A39-F01F-2DD4-0A1924ADB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de-DE" sz="1600" dirty="0">
                <a:solidFill>
                  <a:schemeClr val="bg1"/>
                </a:solidFill>
              </a:rPr>
              <a:t>Nick Schreiber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56FA087-1461-90E2-FE36-B9A78A35E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629E1D32-139B-4C55-A3C3-B5F4791988C6}" type="slidenum">
              <a:rPr lang="de-DE" sz="1600" smtClean="0">
                <a:solidFill>
                  <a:schemeClr val="bg1"/>
                </a:solidFill>
              </a:rPr>
              <a:pPr algn="ctr"/>
              <a:t>19</a:t>
            </a:fld>
            <a:endParaRPr lang="de-DE" sz="1600" dirty="0">
              <a:solidFill>
                <a:schemeClr val="bg1"/>
              </a:solidFill>
            </a:endParaRP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FD36EAE-1EDB-C4DD-EF9E-F0191E5578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de-DE" sz="1600" dirty="0">
                <a:solidFill>
                  <a:schemeClr val="bg1"/>
                </a:solidFill>
              </a:rPr>
              <a:t>13. Februar 2024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3B8B1E68-24DD-AB57-EB86-72432392D9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9400" y="1463040"/>
            <a:ext cx="10753200" cy="4672584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872725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105E096-61D8-277E-E40F-F00CC0156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Title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997C790-2A39-F01F-2DD4-0A1924ADB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de-DE" sz="1600" dirty="0">
                <a:solidFill>
                  <a:schemeClr val="bg1"/>
                </a:solidFill>
              </a:rPr>
              <a:t>Nick Schreiber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56FA087-1461-90E2-FE36-B9A78A35E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629E1D32-139B-4C55-A3C3-B5F4791988C6}" type="slidenum">
              <a:rPr lang="de-DE" sz="1600" smtClean="0">
                <a:solidFill>
                  <a:schemeClr val="bg1"/>
                </a:solidFill>
              </a:rPr>
              <a:pPr algn="ctr"/>
              <a:t>2</a:t>
            </a:fld>
            <a:endParaRPr lang="de-DE" sz="1600" dirty="0">
              <a:solidFill>
                <a:schemeClr val="bg1"/>
              </a:solidFill>
            </a:endParaRP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FD36EAE-1EDB-C4DD-EF9E-F0191E5578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de-DE" sz="1600" dirty="0">
                <a:solidFill>
                  <a:schemeClr val="bg1"/>
                </a:solidFill>
              </a:rPr>
              <a:t>13. Februar 2024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3B8B1E68-24DD-AB57-EB86-72432392D9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9400" y="1463040"/>
            <a:ext cx="10753200" cy="4672584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de-DE" dirty="0"/>
              <a:t>Einleitung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de-DE" dirty="0" err="1"/>
              <a:t>Zielsetztung</a:t>
            </a:r>
            <a:endParaRPr lang="de-DE" dirty="0"/>
          </a:p>
          <a:p>
            <a:pPr marL="0" indent="0">
              <a:lnSpc>
                <a:spcPct val="100000"/>
              </a:lnSpc>
              <a:buNone/>
            </a:pPr>
            <a:r>
              <a:rPr lang="de-DE" dirty="0"/>
              <a:t>Grundlagen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de-DE" dirty="0"/>
              <a:t>	Informationstheorie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de-DE" dirty="0"/>
              <a:t>Messbarkeit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de-DE" dirty="0"/>
              <a:t>Praktischer Versuch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de-DE" dirty="0"/>
              <a:t>Verglichene Kompressionsalgorithmen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de-DE" dirty="0"/>
              <a:t>Testbilder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de-DE" dirty="0"/>
              <a:t>Ergebnisse</a:t>
            </a:r>
          </a:p>
        </p:txBody>
      </p:sp>
    </p:spTree>
    <p:extLst>
      <p:ext uri="{BB962C8B-B14F-4D97-AF65-F5344CB8AC3E}">
        <p14:creationId xmlns:p14="http://schemas.microsoft.com/office/powerpoint/2010/main" val="19780376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105E096-61D8-277E-E40F-F00CC0156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Title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997C790-2A39-F01F-2DD4-0A1924ADB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de-DE" sz="1600" dirty="0">
                <a:solidFill>
                  <a:schemeClr val="bg1"/>
                </a:solidFill>
              </a:rPr>
              <a:t>Nick Schreiber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56FA087-1461-90E2-FE36-B9A78A35E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629E1D32-139B-4C55-A3C3-B5F4791988C6}" type="slidenum">
              <a:rPr lang="de-DE" sz="1600" smtClean="0">
                <a:solidFill>
                  <a:schemeClr val="bg1"/>
                </a:solidFill>
              </a:rPr>
              <a:pPr algn="ctr"/>
              <a:t>20</a:t>
            </a:fld>
            <a:endParaRPr lang="de-DE" sz="1600" dirty="0">
              <a:solidFill>
                <a:schemeClr val="bg1"/>
              </a:solidFill>
            </a:endParaRP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FD36EAE-1EDB-C4DD-EF9E-F0191E5578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de-DE" sz="1600" dirty="0">
                <a:solidFill>
                  <a:schemeClr val="bg1"/>
                </a:solidFill>
              </a:rPr>
              <a:t>13. Februar 2024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3B8B1E68-24DD-AB57-EB86-72432392D9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9400" y="1463040"/>
            <a:ext cx="10753200" cy="4672584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228959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105E096-61D8-277E-E40F-F00CC0156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Title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997C790-2A39-F01F-2DD4-0A1924ADB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de-DE" sz="1600" dirty="0">
                <a:solidFill>
                  <a:schemeClr val="bg1"/>
                </a:solidFill>
              </a:rPr>
              <a:t>Nick Schreiber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56FA087-1461-90E2-FE36-B9A78A35E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629E1D32-139B-4C55-A3C3-B5F4791988C6}" type="slidenum">
              <a:rPr lang="de-DE" sz="1600" smtClean="0">
                <a:solidFill>
                  <a:schemeClr val="bg1"/>
                </a:solidFill>
              </a:rPr>
              <a:pPr algn="ctr"/>
              <a:t>21</a:t>
            </a:fld>
            <a:endParaRPr lang="de-DE" sz="1600" dirty="0">
              <a:solidFill>
                <a:schemeClr val="bg1"/>
              </a:solidFill>
            </a:endParaRP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FD36EAE-1EDB-C4DD-EF9E-F0191E5578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de-DE" sz="1600" dirty="0">
                <a:solidFill>
                  <a:schemeClr val="bg1"/>
                </a:solidFill>
              </a:rPr>
              <a:t>13. Februar 2024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3B8B1E68-24DD-AB57-EB86-72432392D9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9400" y="1463040"/>
            <a:ext cx="10753200" cy="4672584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740153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105E096-61D8-277E-E40F-F00CC0156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Title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997C790-2A39-F01F-2DD4-0A1924ADB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de-DE" sz="1600" dirty="0">
                <a:solidFill>
                  <a:schemeClr val="bg1"/>
                </a:solidFill>
              </a:rPr>
              <a:t>Nick Schreiber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56FA087-1461-90E2-FE36-B9A78A35E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629E1D32-139B-4C55-A3C3-B5F4791988C6}" type="slidenum">
              <a:rPr lang="de-DE" sz="1600" smtClean="0">
                <a:solidFill>
                  <a:schemeClr val="bg1"/>
                </a:solidFill>
              </a:rPr>
              <a:pPr algn="ctr"/>
              <a:t>22</a:t>
            </a:fld>
            <a:endParaRPr lang="de-DE" sz="1600" dirty="0">
              <a:solidFill>
                <a:schemeClr val="bg1"/>
              </a:solidFill>
            </a:endParaRP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FD36EAE-1EDB-C4DD-EF9E-F0191E5578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de-DE" sz="1600" dirty="0">
                <a:solidFill>
                  <a:schemeClr val="bg1"/>
                </a:solidFill>
              </a:rPr>
              <a:t>13. Februar 2024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3B8B1E68-24DD-AB57-EB86-72432392D9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9400" y="1463040"/>
            <a:ext cx="10753200" cy="4672584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819570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105E096-61D8-277E-E40F-F00CC0156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Title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997C790-2A39-F01F-2DD4-0A1924ADB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de-DE" sz="1600" dirty="0">
                <a:solidFill>
                  <a:schemeClr val="bg1"/>
                </a:solidFill>
              </a:rPr>
              <a:t>Nick Schreiber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56FA087-1461-90E2-FE36-B9A78A35E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629E1D32-139B-4C55-A3C3-B5F4791988C6}" type="slidenum">
              <a:rPr lang="de-DE" sz="1600" smtClean="0">
                <a:solidFill>
                  <a:schemeClr val="bg1"/>
                </a:solidFill>
              </a:rPr>
              <a:pPr algn="ctr"/>
              <a:t>23</a:t>
            </a:fld>
            <a:endParaRPr lang="de-DE" sz="1600" dirty="0">
              <a:solidFill>
                <a:schemeClr val="bg1"/>
              </a:solidFill>
            </a:endParaRP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FD36EAE-1EDB-C4DD-EF9E-F0191E5578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de-DE" sz="1600" dirty="0">
                <a:solidFill>
                  <a:schemeClr val="bg1"/>
                </a:solidFill>
              </a:rPr>
              <a:t>13. Februar 2024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3B8B1E68-24DD-AB57-EB86-72432392D9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9400" y="1463040"/>
            <a:ext cx="10753200" cy="4672584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16989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105E096-61D8-277E-E40F-F00CC0156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Einleitung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997C790-2A39-F01F-2DD4-0A1924ADB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de-DE" sz="1600" dirty="0">
                <a:solidFill>
                  <a:schemeClr val="bg1"/>
                </a:solidFill>
              </a:rPr>
              <a:t>Nick Schreiber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56FA087-1461-90E2-FE36-B9A78A35E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629E1D32-139B-4C55-A3C3-B5F4791988C6}" type="slidenum">
              <a:rPr lang="de-DE" sz="1600" smtClean="0">
                <a:solidFill>
                  <a:schemeClr val="bg1"/>
                </a:solidFill>
              </a:rPr>
              <a:pPr algn="ctr"/>
              <a:t>3</a:t>
            </a:fld>
            <a:endParaRPr lang="de-DE" sz="1600" dirty="0">
              <a:solidFill>
                <a:schemeClr val="bg1"/>
              </a:solidFill>
            </a:endParaRP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FD36EAE-1EDB-C4DD-EF9E-F0191E5578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de-DE" sz="1600" dirty="0">
                <a:solidFill>
                  <a:schemeClr val="bg1"/>
                </a:solidFill>
              </a:rPr>
              <a:t>13. Februar 2024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3B8B1E68-24DD-AB57-EB86-72432392D9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9400" y="1463040"/>
            <a:ext cx="10753200" cy="4672584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de-DE" dirty="0"/>
              <a:t>Vergleich </a:t>
            </a:r>
            <a:r>
              <a:rPr lang="de-DE" b="1" dirty="0"/>
              <a:t>verlustfreier</a:t>
            </a:r>
            <a:r>
              <a:rPr lang="de-DE" dirty="0"/>
              <a:t> Datenkompressionsverfahren für Bilddaten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de-DE" dirty="0"/>
              <a:t>(Wieso relevant, Speichernutzung, Datenübertragung über Netzwerk mit begrenzter Bandbreite)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de-DE" dirty="0"/>
              <a:t>Informationstheorie/ Theoretische Grundlagen + Erwartungen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de-DE" dirty="0"/>
              <a:t>Praktischer Versuch (bestätigt Erwartungen?)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de-DE" dirty="0"/>
              <a:t>Die verglichenen Algorithmen sind Run </a:t>
            </a:r>
            <a:r>
              <a:rPr lang="de-DE" dirty="0" err="1"/>
              <a:t>Length</a:t>
            </a:r>
            <a:r>
              <a:rPr lang="de-DE" dirty="0"/>
              <a:t> Encoding, Huffman Encoding, Lempel-Ziv 1977, Portable Network Graphics und verschiedene Kombinationen der Algorithmen</a:t>
            </a:r>
          </a:p>
        </p:txBody>
      </p:sp>
    </p:spTree>
    <p:extLst>
      <p:ext uri="{BB962C8B-B14F-4D97-AF65-F5344CB8AC3E}">
        <p14:creationId xmlns:p14="http://schemas.microsoft.com/office/powerpoint/2010/main" val="27585665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105E096-61D8-277E-E40F-F00CC0156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Zielsetzung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997C790-2A39-F01F-2DD4-0A1924ADB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de-DE" sz="1600" dirty="0">
                <a:solidFill>
                  <a:schemeClr val="bg1"/>
                </a:solidFill>
              </a:rPr>
              <a:t>Nick Schreiber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56FA087-1461-90E2-FE36-B9A78A35E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629E1D32-139B-4C55-A3C3-B5F4791988C6}" type="slidenum">
              <a:rPr lang="de-DE" sz="1600" smtClean="0">
                <a:solidFill>
                  <a:schemeClr val="bg1"/>
                </a:solidFill>
              </a:rPr>
              <a:pPr algn="ctr"/>
              <a:t>4</a:t>
            </a:fld>
            <a:endParaRPr lang="de-DE" sz="1600" dirty="0">
              <a:solidFill>
                <a:schemeClr val="bg1"/>
              </a:solidFill>
            </a:endParaRP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FD36EAE-1EDB-C4DD-EF9E-F0191E5578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de-DE" sz="1600" dirty="0">
                <a:solidFill>
                  <a:schemeClr val="bg1"/>
                </a:solidFill>
              </a:rPr>
              <a:t>13. Februar 2024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3B8B1E68-24DD-AB57-EB86-72432392D9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9400" y="1463040"/>
            <a:ext cx="10753200" cy="4672584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de-DE" dirty="0"/>
              <a:t>Warum sind bestimmte verlustfreie Datenkompressionsverfahren für Bilddaten besser geeignet als andere?</a:t>
            </a:r>
          </a:p>
          <a:p>
            <a:pPr marL="0" indent="0">
              <a:lnSpc>
                <a:spcPct val="100000"/>
              </a:lnSpc>
              <a:buNone/>
            </a:pPr>
            <a:endParaRPr lang="de-DE" dirty="0"/>
          </a:p>
          <a:p>
            <a:pPr marL="0" indent="0">
              <a:lnSpc>
                <a:spcPct val="100000"/>
              </a:lnSpc>
              <a:buNone/>
            </a:pPr>
            <a:r>
              <a:rPr lang="de-DE" dirty="0"/>
              <a:t>Wie sind Bilddaten aufgebaut und welche Besonderheiten in ihrer Struktur kann für die Datenkompression genutzt werden?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de-DE" dirty="0"/>
              <a:t>(Sind die aufkommenden Strukturen Bildspezifisch?)</a:t>
            </a:r>
          </a:p>
        </p:txBody>
      </p:sp>
    </p:spTree>
    <p:extLst>
      <p:ext uri="{BB962C8B-B14F-4D97-AF65-F5344CB8AC3E}">
        <p14:creationId xmlns:p14="http://schemas.microsoft.com/office/powerpoint/2010/main" val="11805409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105E096-61D8-277E-E40F-F00CC0156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Grundlagen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997C790-2A39-F01F-2DD4-0A1924ADB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de-DE" sz="1600" dirty="0">
                <a:solidFill>
                  <a:schemeClr val="bg1"/>
                </a:solidFill>
              </a:rPr>
              <a:t>Nick Schreiber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56FA087-1461-90E2-FE36-B9A78A35E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629E1D32-139B-4C55-A3C3-B5F4791988C6}" type="slidenum">
              <a:rPr lang="de-DE" sz="1600" smtClean="0">
                <a:solidFill>
                  <a:schemeClr val="bg1"/>
                </a:solidFill>
              </a:rPr>
              <a:pPr algn="ctr"/>
              <a:t>5</a:t>
            </a:fld>
            <a:endParaRPr lang="de-DE" sz="1600" dirty="0">
              <a:solidFill>
                <a:schemeClr val="bg1"/>
              </a:solidFill>
            </a:endParaRP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FD36EAE-1EDB-C4DD-EF9E-F0191E5578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de-DE" sz="1600" dirty="0">
                <a:solidFill>
                  <a:schemeClr val="bg1"/>
                </a:solidFill>
              </a:rPr>
              <a:t>13. Februar 2024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3B8B1E68-24DD-AB57-EB86-72432392D9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9400" y="1463040"/>
            <a:ext cx="10753200" cy="4672584"/>
          </a:xfrm>
        </p:spPr>
        <p:txBody>
          <a:bodyPr>
            <a:normAutofit fontScale="85000" lnSpcReduction="20000"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de-DE" dirty="0"/>
              <a:t>Information (Claude Shannon): Maß für den Informationsgehalt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de-DE" dirty="0"/>
              <a:t>Entropie: die durchschnittliche Menge an Bits aus, die benötigt wird, um eine Information zu kodieren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de-DE" dirty="0"/>
              <a:t>(Formel Bild)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de-DE" dirty="0"/>
              <a:t>Entropie-Kompression-Zusammenhang: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de-DE" dirty="0"/>
              <a:t>Daten niedrige Entropie -&gt; Struktur + Daten sind komprimierbar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de-DE" dirty="0"/>
              <a:t>Redundanz: Information die in Daten mehrfach vorhanden sind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de-DE" dirty="0"/>
              <a:t>(Wiederholungen oder Strukturen)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de-DE" dirty="0"/>
              <a:t>= Überflüssige Information</a:t>
            </a:r>
          </a:p>
          <a:p>
            <a:pPr marL="0" indent="0">
              <a:lnSpc>
                <a:spcPct val="100000"/>
              </a:lnSpc>
              <a:buNone/>
            </a:pPr>
            <a:endParaRPr lang="de-DE" dirty="0"/>
          </a:p>
          <a:p>
            <a:pPr marL="0" indent="0">
              <a:lnSpc>
                <a:spcPct val="100000"/>
              </a:lnSpc>
              <a:buNone/>
            </a:pPr>
            <a:r>
              <a:rPr lang="de-DE" dirty="0"/>
              <a:t>Redundanz &gt;= 0, Minimale Anzahl an Bits pro Symbol = Entropie,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de-DE" dirty="0"/>
              <a:t>Formel Redundanz</a:t>
            </a:r>
          </a:p>
          <a:p>
            <a:pPr marL="0" indent="0">
              <a:lnSpc>
                <a:spcPct val="100000"/>
              </a:lnSpc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362400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105E096-61D8-277E-E40F-F00CC0156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Informationstheorie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997C790-2A39-F01F-2DD4-0A1924ADB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de-DE" sz="1600" dirty="0">
                <a:solidFill>
                  <a:schemeClr val="bg1"/>
                </a:solidFill>
              </a:rPr>
              <a:t>Nick Schreiber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56FA087-1461-90E2-FE36-B9A78A35E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629E1D32-139B-4C55-A3C3-B5F4791988C6}" type="slidenum">
              <a:rPr lang="de-DE" sz="1600" smtClean="0">
                <a:solidFill>
                  <a:schemeClr val="bg1"/>
                </a:solidFill>
              </a:rPr>
              <a:pPr algn="ctr"/>
              <a:t>6</a:t>
            </a:fld>
            <a:endParaRPr lang="de-DE" sz="1600" dirty="0">
              <a:solidFill>
                <a:schemeClr val="bg1"/>
              </a:solidFill>
            </a:endParaRP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FD36EAE-1EDB-C4DD-EF9E-F0191E5578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de-DE" sz="1600" dirty="0">
                <a:solidFill>
                  <a:schemeClr val="bg1"/>
                </a:solidFill>
              </a:rPr>
              <a:t>13. Februar 2024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3B8B1E68-24DD-AB57-EB86-72432392D9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9400" y="1463040"/>
            <a:ext cx="10753200" cy="4672584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de-DE" dirty="0"/>
              <a:t>Daten vs. Information (Daten nicht gleich Informativ / Bezug zu Datenkompression)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de-DE" dirty="0"/>
              <a:t>Quellencodierungstheorem/ Source Coding Theorem: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de-DE" dirty="0"/>
              <a:t>Daten nicht unendlich klein komprimierbar, setzt Grenze für minimale mittlere Codierungslänge (Formel L &gt;= H)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de-DE" dirty="0"/>
              <a:t>Entropie ist untere Schranke für maximale Kompression (ohne Informationsverlust)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de-DE" dirty="0"/>
              <a:t>Kolmogorov Komplexität: Länge des kürzesten Programms das eine Zeichenfolge erzeugen kann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de-DE" dirty="0"/>
              <a:t>(Wegen Halteproblem nicht praktisch berechenbar)</a:t>
            </a:r>
          </a:p>
        </p:txBody>
      </p:sp>
    </p:spTree>
    <p:extLst>
      <p:ext uri="{BB962C8B-B14F-4D97-AF65-F5344CB8AC3E}">
        <p14:creationId xmlns:p14="http://schemas.microsoft.com/office/powerpoint/2010/main" val="25073076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105E096-61D8-277E-E40F-F00CC0156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Datenanforderungen und Komprimierbarkeit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997C790-2A39-F01F-2DD4-0A1924ADB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de-DE" sz="1600" dirty="0">
                <a:solidFill>
                  <a:schemeClr val="bg1"/>
                </a:solidFill>
              </a:rPr>
              <a:t>Nick Schreiber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56FA087-1461-90E2-FE36-B9A78A35E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629E1D32-139B-4C55-A3C3-B5F4791988C6}" type="slidenum">
              <a:rPr lang="de-DE" sz="1600" smtClean="0">
                <a:solidFill>
                  <a:schemeClr val="bg1"/>
                </a:solidFill>
              </a:rPr>
              <a:pPr algn="ctr"/>
              <a:t>7</a:t>
            </a:fld>
            <a:endParaRPr lang="de-DE" sz="1600" dirty="0">
              <a:solidFill>
                <a:schemeClr val="bg1"/>
              </a:solidFill>
            </a:endParaRP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FD36EAE-1EDB-C4DD-EF9E-F0191E5578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de-DE" sz="1600" dirty="0">
                <a:solidFill>
                  <a:schemeClr val="bg1"/>
                </a:solidFill>
              </a:rPr>
              <a:t>13. Februar 2024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3B8B1E68-24DD-AB57-EB86-72432392D9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9400" y="1463040"/>
            <a:ext cx="10753200" cy="4672584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de-DE" dirty="0"/>
              <a:t>Strukturierte vs. Unstrukturierte Daten</a:t>
            </a:r>
          </a:p>
          <a:p>
            <a:pPr marL="0" indent="0">
              <a:lnSpc>
                <a:spcPct val="100000"/>
              </a:lnSpc>
              <a:buNone/>
            </a:pPr>
            <a:endParaRPr lang="de-DE" dirty="0"/>
          </a:p>
          <a:p>
            <a:pPr marL="0" indent="0">
              <a:lnSpc>
                <a:spcPct val="100000"/>
              </a:lnSpc>
              <a:buNone/>
            </a:pPr>
            <a:r>
              <a:rPr lang="de-DE" dirty="0"/>
              <a:t>Vorverarbeitung der Daten (Unstrukturierte Daten -&gt; Strukturierten Daten </a:t>
            </a:r>
            <a:r>
              <a:rPr lang="de-DE" dirty="0">
                <a:sym typeface="Wingdings" panose="05000000000000000000" pitchFamily="2" charset="2"/>
              </a:rPr>
              <a:t> Bessere Kompression der Daten)</a:t>
            </a:r>
          </a:p>
          <a:p>
            <a:pPr marL="0" indent="0">
              <a:lnSpc>
                <a:spcPct val="100000"/>
              </a:lnSpc>
              <a:buNone/>
            </a:pPr>
            <a:endParaRPr lang="de-DE" dirty="0">
              <a:sym typeface="Wingdings" panose="05000000000000000000" pitchFamily="2" charset="2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de-DE" dirty="0">
                <a:sym typeface="Wingdings" panose="05000000000000000000" pitchFamily="2" charset="2"/>
              </a:rPr>
              <a:t>Limitationen: Maximal unstrukturierte Daten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de-DE" dirty="0">
                <a:sym typeface="Wingdings" panose="05000000000000000000" pitchFamily="2" charset="2"/>
              </a:rPr>
              <a:t>	Bsp. „The Random </a:t>
            </a:r>
            <a:r>
              <a:rPr lang="de-DE" dirty="0" err="1">
                <a:sym typeface="Wingdings" panose="05000000000000000000" pitchFamily="2" charset="2"/>
              </a:rPr>
              <a:t>Compression</a:t>
            </a:r>
            <a:r>
              <a:rPr lang="de-DE" dirty="0">
                <a:sym typeface="Wingdings" panose="05000000000000000000" pitchFamily="2" charset="2"/>
              </a:rPr>
              <a:t> Challenge“ von Mark Nelson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504707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105E096-61D8-277E-E40F-F00CC0156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Bilddaten + Wahl der Testbilder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997C790-2A39-F01F-2DD4-0A1924ADB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de-DE" sz="1600" dirty="0">
                <a:solidFill>
                  <a:schemeClr val="bg1"/>
                </a:solidFill>
              </a:rPr>
              <a:t>Nick Schreiber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56FA087-1461-90E2-FE36-B9A78A35E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629E1D32-139B-4C55-A3C3-B5F4791988C6}" type="slidenum">
              <a:rPr lang="de-DE" sz="1600" smtClean="0">
                <a:solidFill>
                  <a:schemeClr val="bg1"/>
                </a:solidFill>
              </a:rPr>
              <a:pPr algn="ctr"/>
              <a:t>8</a:t>
            </a:fld>
            <a:endParaRPr lang="de-DE" sz="1600" dirty="0">
              <a:solidFill>
                <a:schemeClr val="bg1"/>
              </a:solidFill>
            </a:endParaRP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FD36EAE-1EDB-C4DD-EF9E-F0191E5578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de-DE" sz="1600" dirty="0">
                <a:solidFill>
                  <a:schemeClr val="bg1"/>
                </a:solidFill>
              </a:rPr>
              <a:t>13. Februar 2024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3B8B1E68-24DD-AB57-EB86-72432392D9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6884" y="1463040"/>
            <a:ext cx="3125716" cy="4672584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de-DE" dirty="0"/>
              <a:t>RGB Format</a:t>
            </a:r>
          </a:p>
          <a:p>
            <a:pPr marL="0" indent="0">
              <a:lnSpc>
                <a:spcPct val="100000"/>
              </a:lnSpc>
              <a:buNone/>
            </a:pPr>
            <a:endParaRPr lang="de-DE" dirty="0"/>
          </a:p>
        </p:txBody>
      </p:sp>
      <p:pic>
        <p:nvPicPr>
          <p:cNvPr id="8" name="Grafik 7" descr="Ein Bild, das Screenshot, Katze, Gras, draußen enthält.&#10;&#10;Automatisch generierte Beschreibung">
            <a:extLst>
              <a:ext uri="{FF2B5EF4-FFF2-40B4-BE49-F238E27FC236}">
                <a16:creationId xmlns:a16="http://schemas.microsoft.com/office/drawing/2014/main" id="{F8344EC9-5EFA-411E-9FBC-E59013B412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1537" y="1600857"/>
            <a:ext cx="8065393" cy="439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759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105E096-61D8-277E-E40F-F00CC0156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Messbarkeit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997C790-2A39-F01F-2DD4-0A1924ADB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de-DE" sz="1600" dirty="0">
                <a:solidFill>
                  <a:schemeClr val="bg1"/>
                </a:solidFill>
              </a:rPr>
              <a:t>Nick Schreiber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56FA087-1461-90E2-FE36-B9A78A35E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629E1D32-139B-4C55-A3C3-B5F4791988C6}" type="slidenum">
              <a:rPr lang="de-DE" sz="1600" smtClean="0">
                <a:solidFill>
                  <a:schemeClr val="bg1"/>
                </a:solidFill>
              </a:rPr>
              <a:pPr algn="ctr"/>
              <a:t>9</a:t>
            </a:fld>
            <a:endParaRPr lang="de-DE" sz="1600" dirty="0">
              <a:solidFill>
                <a:schemeClr val="bg1"/>
              </a:solidFill>
            </a:endParaRP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FD36EAE-1EDB-C4DD-EF9E-F0191E5578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de-DE" sz="1600" dirty="0">
                <a:solidFill>
                  <a:schemeClr val="bg1"/>
                </a:solidFill>
              </a:rPr>
              <a:t>13. Februar 2024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3B8B1E68-24DD-AB57-EB86-72432392D9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9400" y="1463040"/>
            <a:ext cx="10753200" cy="4672584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292933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485</Words>
  <Application>Microsoft Office PowerPoint</Application>
  <PresentationFormat>Breitbild</PresentationFormat>
  <Paragraphs>137</Paragraphs>
  <Slides>23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23</vt:i4>
      </vt:variant>
    </vt:vector>
  </HeadingPairs>
  <TitlesOfParts>
    <vt:vector size="28" baseType="lpstr">
      <vt:lpstr>Arial</vt:lpstr>
      <vt:lpstr>Calibri</vt:lpstr>
      <vt:lpstr>Calibri Light</vt:lpstr>
      <vt:lpstr>Wingdings</vt:lpstr>
      <vt:lpstr>Office</vt:lpstr>
      <vt:lpstr>Vergleich verlustfreier Datenkompressionsverfahren auf Bilddaten</vt:lpstr>
      <vt:lpstr>Title</vt:lpstr>
      <vt:lpstr>Einleitung</vt:lpstr>
      <vt:lpstr>Zielsetzung</vt:lpstr>
      <vt:lpstr>Grundlagen</vt:lpstr>
      <vt:lpstr>Informationstheorie</vt:lpstr>
      <vt:lpstr>Datenanforderungen und Komprimierbarkeit</vt:lpstr>
      <vt:lpstr>Bilddaten + Wahl der Testbilder</vt:lpstr>
      <vt:lpstr>Messbarkeit</vt:lpstr>
      <vt:lpstr>Praktischer Versuch</vt:lpstr>
      <vt:lpstr>Algorithmen</vt:lpstr>
      <vt:lpstr>Kompressionsraten</vt:lpstr>
      <vt:lpstr>Kompressionszeiten</vt:lpstr>
      <vt:lpstr>Dekompressionszeiten</vt:lpstr>
      <vt:lpstr>Fazit</vt:lpstr>
      <vt:lpstr>Title</vt:lpstr>
      <vt:lpstr>Title</vt:lpstr>
      <vt:lpstr>Title</vt:lpstr>
      <vt:lpstr>Title</vt:lpstr>
      <vt:lpstr>Title</vt:lpstr>
      <vt:lpstr>Title</vt:lpstr>
      <vt:lpstr>Title</vt:lpstr>
      <vt:lpstr>Title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Vergleich verlustfreier Datenkompressionsverfahren auf Bilddaten</dc:title>
  <dc:creator>Schreiber, Nick</dc:creator>
  <cp:lastModifiedBy>Schreiber, Nick</cp:lastModifiedBy>
  <cp:revision>4</cp:revision>
  <dcterms:created xsi:type="dcterms:W3CDTF">2024-01-31T15:56:54Z</dcterms:created>
  <dcterms:modified xsi:type="dcterms:W3CDTF">2024-01-31T20:34:45Z</dcterms:modified>
</cp:coreProperties>
</file>